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0"/>
  </p:notesMasterIdLst>
  <p:sldIdLst>
    <p:sldId id="256" r:id="rId2"/>
    <p:sldId id="294" r:id="rId3"/>
    <p:sldId id="257" r:id="rId4"/>
    <p:sldId id="258" r:id="rId5"/>
    <p:sldId id="259" r:id="rId6"/>
    <p:sldId id="260" r:id="rId7"/>
    <p:sldId id="261" r:id="rId8"/>
    <p:sldId id="288" r:id="rId9"/>
    <p:sldId id="262" r:id="rId10"/>
    <p:sldId id="263" r:id="rId11"/>
    <p:sldId id="264" r:id="rId12"/>
    <p:sldId id="286" r:id="rId13"/>
    <p:sldId id="265" r:id="rId14"/>
    <p:sldId id="266" r:id="rId15"/>
    <p:sldId id="289" r:id="rId16"/>
    <p:sldId id="267" r:id="rId17"/>
    <p:sldId id="287" r:id="rId18"/>
    <p:sldId id="295" r:id="rId19"/>
    <p:sldId id="268" r:id="rId20"/>
    <p:sldId id="269" r:id="rId21"/>
    <p:sldId id="290" r:id="rId22"/>
    <p:sldId id="270" r:id="rId23"/>
    <p:sldId id="271" r:id="rId24"/>
    <p:sldId id="272" r:id="rId25"/>
    <p:sldId id="273" r:id="rId26"/>
    <p:sldId id="274" r:id="rId27"/>
    <p:sldId id="275" r:id="rId28"/>
    <p:sldId id="291" r:id="rId29"/>
    <p:sldId id="276" r:id="rId30"/>
    <p:sldId id="277" r:id="rId31"/>
    <p:sldId id="278" r:id="rId32"/>
    <p:sldId id="279" r:id="rId33"/>
    <p:sldId id="280" r:id="rId34"/>
    <p:sldId id="292" r:id="rId35"/>
    <p:sldId id="281" r:id="rId36"/>
    <p:sldId id="282" r:id="rId37"/>
    <p:sldId id="283" r:id="rId38"/>
    <p:sldId id="293" r:id="rId39"/>
  </p:sldIdLst>
  <p:sldSz cx="9144000" cy="5143500" type="screen16x9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65" autoAdjust="0"/>
  </p:normalViewPr>
  <p:slideViewPr>
    <p:cSldViewPr>
      <p:cViewPr varScale="1">
        <p:scale>
          <a:sx n="107" d="100"/>
          <a:sy n="107" d="100"/>
        </p:scale>
        <p:origin x="114" y="4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74F376-DAA8-4415-8A23-4E9D473BDC64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EFEAF-F565-45D8-B15F-B814CBC65E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6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7200" b="1" dirty="0"/>
              <a:t>Algebra</a:t>
            </a:r>
            <a:r>
              <a:rPr lang="en-US" sz="7200" b="1" baseline="0" dirty="0"/>
              <a:t> II 8</a:t>
            </a:r>
            <a:endParaRPr lang="en-US" sz="7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793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Vertical: 3x – 6 = 0 </a:t>
            </a:r>
            <a:r>
              <a:rPr lang="en-US" dirty="0">
                <a:sym typeface="Wingdings" pitchFamily="2" charset="2"/>
              </a:rPr>
              <a:t> 3x = 6  x = 2</a:t>
            </a:r>
          </a:p>
          <a:p>
            <a:r>
              <a:rPr lang="en-US" dirty="0">
                <a:sym typeface="Wingdings" pitchFamily="2" charset="2"/>
              </a:rPr>
              <a:t>Horizontal: y = (2*1000000)/(3*1000000 – 6)  y = 2/3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14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250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Asymptotes</a:t>
            </a:r>
            <a:r>
              <a:rPr lang="en-US" baseline="0" dirty="0"/>
              <a:t> </a:t>
            </a:r>
            <a:endParaRPr lang="en-US" dirty="0"/>
          </a:p>
          <a:p>
            <a:r>
              <a:rPr lang="en-US" dirty="0"/>
              <a:t>  Vertical: x + 3 = 0 </a:t>
            </a:r>
            <a:r>
              <a:rPr lang="en-US" dirty="0">
                <a:sym typeface="Wingdings" pitchFamily="2" charset="2"/>
              </a:rPr>
              <a:t> x = -3</a:t>
            </a:r>
          </a:p>
          <a:p>
            <a:r>
              <a:rPr lang="en-US" dirty="0">
                <a:sym typeface="Wingdings" pitchFamily="2" charset="2"/>
              </a:rPr>
              <a:t>  Horizontal: y = 2/(1000000 + 3) + 4 y </a:t>
            </a:r>
            <a:r>
              <a:rPr lang="en-US">
                <a:sym typeface="Wingdings" pitchFamily="2" charset="2"/>
              </a:rPr>
              <a:t>= 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9234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Vertical: x</a:t>
            </a:r>
            <a:r>
              <a:rPr lang="en-US" baseline="30000" dirty="0"/>
              <a:t>2 </a:t>
            </a:r>
            <a:r>
              <a:rPr lang="en-US" baseline="0" dirty="0"/>
              <a:t>– 1 = 0 </a:t>
            </a:r>
            <a:r>
              <a:rPr lang="en-US" baseline="0" dirty="0">
                <a:sym typeface="Wingdings" pitchFamily="2" charset="2"/>
              </a:rPr>
              <a:t> x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 = 1  x = </a:t>
            </a:r>
            <a:r>
              <a:rPr lang="en-US" baseline="0" dirty="0">
                <a:latin typeface="Calibri"/>
                <a:sym typeface="Wingdings" pitchFamily="2" charset="2"/>
              </a:rPr>
              <a:t>±1</a:t>
            </a:r>
          </a:p>
          <a:p>
            <a:r>
              <a:rPr lang="en-US" baseline="0" dirty="0">
                <a:latin typeface="Calibri"/>
                <a:sym typeface="Wingdings" pitchFamily="2" charset="2"/>
              </a:rPr>
              <a:t>Horizontal: y = (2(1000000)</a:t>
            </a:r>
            <a:r>
              <a:rPr lang="en-US" baseline="30000" dirty="0">
                <a:latin typeface="Calibri"/>
                <a:sym typeface="Wingdings" pitchFamily="2" charset="2"/>
              </a:rPr>
              <a:t>2</a:t>
            </a:r>
            <a:r>
              <a:rPr lang="en-US" baseline="0" dirty="0">
                <a:latin typeface="Calibri"/>
                <a:sym typeface="Wingdings" pitchFamily="2" charset="2"/>
              </a:rPr>
              <a:t> + 1000000)/(1000000</a:t>
            </a:r>
            <a:r>
              <a:rPr lang="en-US" baseline="30000" dirty="0">
                <a:latin typeface="Calibri"/>
                <a:sym typeface="Wingdings" pitchFamily="2" charset="2"/>
              </a:rPr>
              <a:t>2</a:t>
            </a:r>
            <a:r>
              <a:rPr lang="en-US" baseline="0" dirty="0">
                <a:latin typeface="Calibri"/>
                <a:sym typeface="Wingdings" pitchFamily="2" charset="2"/>
              </a:rPr>
              <a:t> -1)  y =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627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673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Vertical: x</a:t>
            </a:r>
            <a:r>
              <a:rPr lang="en-US" baseline="30000" dirty="0"/>
              <a:t>2 </a:t>
            </a:r>
            <a:r>
              <a:rPr lang="en-US" baseline="0" dirty="0"/>
              <a:t>– 1 = 0 </a:t>
            </a:r>
            <a:r>
              <a:rPr lang="en-US" baseline="0" dirty="0">
                <a:sym typeface="Wingdings" pitchFamily="2" charset="2"/>
              </a:rPr>
              <a:t> x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 = 1  x = </a:t>
            </a:r>
            <a:r>
              <a:rPr lang="en-US" baseline="0" dirty="0">
                <a:latin typeface="+mn-lt"/>
                <a:sym typeface="Wingdings" pitchFamily="2" charset="2"/>
              </a:rPr>
              <a:t>±1</a:t>
            </a:r>
          </a:p>
          <a:p>
            <a:r>
              <a:rPr lang="en-US" baseline="0">
                <a:latin typeface="+mn-lt"/>
                <a:sym typeface="Wingdings" pitchFamily="2" charset="2"/>
              </a:rPr>
              <a:t>Horizontal: y = (2(1000000)</a:t>
            </a:r>
            <a:r>
              <a:rPr lang="en-US" baseline="30000">
                <a:latin typeface="+mn-lt"/>
                <a:sym typeface="Wingdings" pitchFamily="2" charset="2"/>
              </a:rPr>
              <a:t>2</a:t>
            </a:r>
            <a:r>
              <a:rPr lang="en-US" baseline="0">
                <a:latin typeface="+mn-lt"/>
                <a:sym typeface="Wingdings" pitchFamily="2" charset="2"/>
              </a:rPr>
              <a:t> + 1000000)/(1000000</a:t>
            </a:r>
            <a:r>
              <a:rPr lang="en-US" baseline="30000">
                <a:latin typeface="+mn-lt"/>
                <a:sym typeface="Wingdings" pitchFamily="2" charset="2"/>
              </a:rPr>
              <a:t>2</a:t>
            </a:r>
            <a:r>
              <a:rPr lang="en-US" baseline="0">
                <a:latin typeface="+mn-lt"/>
                <a:sym typeface="Wingdings" pitchFamily="2" charset="2"/>
              </a:rPr>
              <a:t> -1)  y = 2</a:t>
            </a:r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74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698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0205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((x-6)(x+1))/((x-1)(x+1)) </a:t>
            </a:r>
            <a:r>
              <a:rPr lang="en-US" dirty="0">
                <a:sym typeface="Wingdings" pitchFamily="2" charset="2"/>
              </a:rPr>
              <a:t> (x-6)/(x-1)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(x(x+3)(x+2))/(x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(x+2))  (x+3)/x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522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(-3x(9x</a:t>
            </a:r>
            <a:r>
              <a:rPr lang="en-US" baseline="30000" dirty="0"/>
              <a:t>2</a:t>
            </a:r>
            <a:r>
              <a:rPr lang="en-US" baseline="0" dirty="0"/>
              <a:t>-1))/((3x+1)(x-1)) * ((3x-1)(x-1)) </a:t>
            </a:r>
            <a:r>
              <a:rPr lang="en-US" baseline="0" dirty="0">
                <a:sym typeface="Wingdings" pitchFamily="2" charset="2"/>
              </a:rPr>
              <a:t> (-3x(3x-1)(3x+1)(3x-1)(x-1))/(3x(3x+1)(x-1))  -(3x-1)</a:t>
            </a:r>
            <a:r>
              <a:rPr lang="en-US" baseline="30000" dirty="0">
                <a:sym typeface="Wingdings" pitchFamily="2" charset="2"/>
              </a:rPr>
              <a:t>2</a:t>
            </a:r>
            <a:endParaRPr lang="en-US" baseline="0" dirty="0">
              <a:sym typeface="Wingdings" pitchFamily="2" charset="2"/>
            </a:endParaRP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dirty="0"/>
              <a:t>(x+2)/((3x+2)(9x</a:t>
            </a:r>
            <a:r>
              <a:rPr lang="en-US" baseline="30000" dirty="0"/>
              <a:t>2</a:t>
            </a:r>
            <a:r>
              <a:rPr lang="en-US" baseline="0" dirty="0"/>
              <a:t>-6x+4)) * (9x</a:t>
            </a:r>
            <a:r>
              <a:rPr lang="en-US" baseline="30000" dirty="0"/>
              <a:t>2</a:t>
            </a:r>
            <a:r>
              <a:rPr lang="en-US" baseline="0" dirty="0"/>
              <a:t>-6x+4)/1 </a:t>
            </a:r>
            <a:r>
              <a:rPr lang="en-US" baseline="0" dirty="0">
                <a:sym typeface="Wingdings" pitchFamily="2" charset="2"/>
              </a:rPr>
              <a:t> (x+2)/(3x+2)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3/(4x-8)</a:t>
            </a:r>
            <a:r>
              <a:rPr lang="en-US" baseline="0" dirty="0"/>
              <a:t> * (x</a:t>
            </a:r>
            <a:r>
              <a:rPr lang="en-US" baseline="30000" dirty="0"/>
              <a:t>2</a:t>
            </a:r>
            <a:r>
              <a:rPr lang="en-US" baseline="0" dirty="0"/>
              <a:t>+x-6)/(x</a:t>
            </a:r>
            <a:r>
              <a:rPr lang="en-US" baseline="30000" dirty="0"/>
              <a:t>2</a:t>
            </a:r>
            <a:r>
              <a:rPr lang="en-US" baseline="0" dirty="0"/>
              <a:t>+3x) </a:t>
            </a:r>
            <a:r>
              <a:rPr lang="en-US" baseline="0" dirty="0">
                <a:sym typeface="Wingdings" pitchFamily="2" charset="2"/>
              </a:rPr>
              <a:t> 3/(4(x-2)) * ((x-2)(x+3))/(x(x+3))  3/(4x)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1183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954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29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-4/(2x)</a:t>
            </a:r>
            <a:r>
              <a:rPr lang="en-US" baseline="0" dirty="0"/>
              <a:t> </a:t>
            </a:r>
            <a:r>
              <a:rPr lang="en-US" baseline="0" dirty="0">
                <a:sym typeface="Wingdings" pitchFamily="2" charset="2"/>
              </a:rPr>
              <a:t> -2/x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(3x+6)/(x-4)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i="1" dirty="0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i="1" dirty="0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US" i="1" dirty="0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i="1" dirty="0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 dirty="0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US" b="0" i="1" dirty="0" smtClean="0">
                          <a:latin typeface="Cambria Math"/>
                          <a:sym typeface="Wingdings" pitchFamily="2" charset="2"/>
                        </a:rPr>
                        <m:t>→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 dirty="0" smtClean="0">
                              <a:latin typeface="Cambria Math"/>
                              <a:sym typeface="Wingdings" pitchFamily="2" charset="2"/>
                            </a:rPr>
                            <m:t>4</m:t>
                          </m:r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/>
                                  <a:sym typeface="Wingdings" pitchFamily="2" charset="2"/>
                                </a:rPr>
                                <m:t>2</m:t>
                              </m:r>
                              <m:r>
                                <a:rPr lang="en-US" i="1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dirty="0" smtClean="0">
                                  <a:latin typeface="Cambria Math"/>
                                  <a:sym typeface="Wingdings" pitchFamily="2" charset="2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i="1" dirty="0" smtClean="0">
                              <a:latin typeface="Cambria Math"/>
                              <a:sym typeface="Wingdings" pitchFamily="2" charset="2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b="0" i="1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sSupPr>
                            <m:e>
                              <m:r>
                                <a:rPr lang="en-US" i="1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dirty="0" smtClean="0">
                                  <a:latin typeface="Cambria Math"/>
                                  <a:sym typeface="Wingdings" pitchFamily="2" charset="2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2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US" i="1" baseline="0" dirty="0" smtClean="0">
                          <a:latin typeface="Cambria Math"/>
                          <a:sym typeface="Wingdings" pitchFamily="2" charset="2"/>
                        </a:rPr>
                        <m:t>+</m:t>
                      </m:r>
                      <m:f>
                        <m:fPr>
                          <m:ctrlP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𝑥</m:t>
                          </m:r>
                        </m:num>
                        <m:den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3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𝑥</m:t>
                          </m:r>
                          <m:r>
                            <a:rPr lang="en-US" b="0" i="1" baseline="30000" dirty="0" smtClean="0">
                              <a:latin typeface="Cambria Math"/>
                              <a:sym typeface="Wingdings" pitchFamily="2" charset="2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2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+1</m:t>
                              </m:r>
                            </m:e>
                          </m:d>
                        </m:den>
                      </m:f>
                      <m:r>
                        <a:rPr lang="en-US" b="0" i="1" baseline="0" dirty="0" smtClean="0">
                          <a:latin typeface="Cambria Math"/>
                          <a:sym typeface="Wingdings" pitchFamily="2" charset="2"/>
                        </a:rPr>
                        <m:t>→</m:t>
                      </m:r>
                      <m:f>
                        <m:fPr>
                          <m:ctrlP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b="0" i="1" baseline="0" dirty="0" smtClean="0">
                              <a:latin typeface="Cambria Math"/>
                              <a:sym typeface="Wingdings" pitchFamily="2" charset="2"/>
                            </a:rPr>
                            <m:t>9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𝑥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+4</m:t>
                          </m:r>
                        </m:num>
                        <m:den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3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𝑥</m:t>
                          </m:r>
                          <m:r>
                            <a:rPr lang="en-US" b="0" i="1" baseline="30000" dirty="0" smtClean="0">
                              <a:latin typeface="Cambria Math"/>
                              <a:sym typeface="Wingdings" pitchFamily="2" charset="2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2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+1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baseline="0" dirty="0">
                  <a:sym typeface="Wingdings" pitchFamily="2" charset="2"/>
                </a:endParaRPr>
              </a:p>
              <a:p>
                <a:endParaRPr lang="en-US" baseline="0" dirty="0">
                  <a:sym typeface="Wingdings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 smtClean="0">
                              <a:latin typeface="Cambria Math"/>
                            </a:rPr>
                            <m:t>𝑥</m:t>
                          </m:r>
                          <m:r>
                            <a:rPr lang="en-US" i="1" dirty="0" smtClean="0">
                              <a:latin typeface="Cambria Math"/>
                            </a:rPr>
                            <m:t>+1</m:t>
                          </m:r>
                        </m:num>
                        <m:den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 dirty="0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 dirty="0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</m:den>
                      </m:f>
                      <m:r>
                        <a:rPr lang="en-US" i="1" dirty="0" smtClean="0">
                          <a:latin typeface="Cambria Math"/>
                        </a:rPr>
                        <m:t>–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 dirty="0" smtClean="0">
                                  <a:latin typeface="Cambria Math"/>
                                </a:rPr>
                                <m:t>+3</m:t>
                              </m:r>
                            </m:e>
                          </m:d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i="1" dirty="0" smtClean="0"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den>
                      </m:f>
                      <m:r>
                        <a:rPr lang="en-US" b="0" i="1" dirty="0" smtClean="0">
                          <a:latin typeface="Cambria Math"/>
                          <a:sym typeface="Wingdings" pitchFamily="2" charset="2"/>
                        </a:rPr>
                        <m:t>→</m:t>
                      </m:r>
                      <m:f>
                        <m:fPr>
                          <m:ctrlPr>
                            <a:rPr lang="en-US" i="1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dirty="0" smtClean="0">
                                  <a:latin typeface="Cambria Math"/>
                                  <a:sym typeface="Wingdings" pitchFamily="2" charset="2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dirty="0" smtClean="0">
                                  <a:latin typeface="Cambria Math"/>
                                  <a:sym typeface="Wingdings" pitchFamily="2" charset="2"/>
                                </a:rPr>
                                <m:t>−3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dirty="0" smtClean="0">
                                  <a:latin typeface="Cambria Math"/>
                                  <a:sym typeface="Wingdings" pitchFamily="2" charset="2"/>
                                </a:rPr>
                                <m:t>+3</m:t>
                              </m:r>
                            </m:e>
                          </m:d>
                          <m:r>
                            <a:rPr lang="en-US" i="1" baseline="30000" dirty="0" smtClean="0">
                              <a:latin typeface="Cambria Math"/>
                              <a:sym typeface="Wingdings" pitchFamily="2" charset="2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−3</m:t>
                              </m:r>
                            </m:e>
                          </m:d>
                        </m:den>
                      </m:f>
                      <m:r>
                        <a:rPr lang="en-US" i="1" baseline="0" dirty="0" smtClean="0">
                          <a:latin typeface="Cambria Math"/>
                          <a:sym typeface="Wingdings" pitchFamily="2" charset="2"/>
                        </a:rPr>
                        <m:t>−</m:t>
                      </m:r>
                      <m:f>
                        <m:fPr>
                          <m:ctrlP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𝑥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+3</m:t>
                          </m:r>
                        </m:num>
                        <m:den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+3</m:t>
                              </m:r>
                            </m:e>
                          </m:d>
                          <m:r>
                            <a:rPr lang="en-US" i="1" baseline="30000" dirty="0" smtClean="0">
                              <a:latin typeface="Cambria Math"/>
                              <a:sym typeface="Wingdings" pitchFamily="2" charset="2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−3</m:t>
                              </m:r>
                            </m:e>
                          </m:d>
                        </m:den>
                      </m:f>
                      <m:r>
                        <a:rPr lang="en-US" b="0" i="1" baseline="0" dirty="0" smtClean="0">
                          <a:latin typeface="Cambria Math"/>
                          <a:sym typeface="Wingdings" pitchFamily="2" charset="2"/>
                        </a:rPr>
                        <m:t>→</m:t>
                      </m:r>
                      <m:f>
                        <m:fPr>
                          <m:ctrlP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𝑥</m:t>
                          </m:r>
                          <m:r>
                            <a:rPr lang="en-US" i="1" baseline="30000" dirty="0" smtClean="0">
                              <a:latin typeface="Cambria Math"/>
                              <a:sym typeface="Wingdings" pitchFamily="2" charset="2"/>
                            </a:rPr>
                            <m:t>2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 – 2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𝑥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 – 3</m:t>
                          </m:r>
                        </m:num>
                        <m:den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+3</m:t>
                              </m:r>
                            </m:e>
                          </m:d>
                          <m:r>
                            <a:rPr lang="en-US" i="1" baseline="30000" dirty="0" smtClean="0">
                              <a:latin typeface="Cambria Math"/>
                              <a:sym typeface="Wingdings" pitchFamily="2" charset="2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−3</m:t>
                              </m:r>
                            </m:e>
                          </m:d>
                        </m:den>
                      </m:f>
                      <m:r>
                        <a:rPr lang="en-US" i="1" baseline="0" dirty="0" smtClean="0">
                          <a:latin typeface="Cambria Math"/>
                          <a:sym typeface="Wingdings" pitchFamily="2" charset="2"/>
                        </a:rPr>
                        <m:t>–</m:t>
                      </m:r>
                      <m:f>
                        <m:fPr>
                          <m:ctrlP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𝑥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 + 3</m:t>
                          </m:r>
                        </m:num>
                        <m:den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+3</m:t>
                              </m:r>
                            </m:e>
                          </m:d>
                          <m:r>
                            <a:rPr lang="en-US" i="1" baseline="30000" dirty="0" smtClean="0">
                              <a:latin typeface="Cambria Math"/>
                              <a:sym typeface="Wingdings" pitchFamily="2" charset="2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−3</m:t>
                              </m:r>
                            </m:e>
                          </m:d>
                        </m:den>
                      </m:f>
                      <m:r>
                        <a:rPr lang="en-US" b="0" i="1" baseline="0" dirty="0" smtClean="0">
                          <a:latin typeface="Cambria Math"/>
                          <a:sym typeface="Wingdings" pitchFamily="2" charset="2"/>
                        </a:rPr>
                        <m:t>→</m:t>
                      </m:r>
                      <m:f>
                        <m:fPr>
                          <m:ctrlPr>
                            <a:rPr lang="en-US" i="1" baseline="0" dirty="0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𝑥</m:t>
                          </m:r>
                          <m:r>
                            <a:rPr lang="en-US" i="1" baseline="30000" dirty="0" smtClean="0">
                              <a:latin typeface="Cambria Math"/>
                              <a:sym typeface="Wingdings" pitchFamily="2" charset="2"/>
                            </a:rPr>
                            <m:t>2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 −3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𝑥</m:t>
                          </m:r>
                          <m:r>
                            <a:rPr lang="en-US" i="1" baseline="0" dirty="0" smtClean="0">
                              <a:latin typeface="Cambria Math"/>
                              <a:sym typeface="Wingdings" pitchFamily="2" charset="2"/>
                            </a:rPr>
                            <m:t>−6</m:t>
                          </m:r>
                        </m:num>
                        <m:den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+3</m:t>
                              </m:r>
                            </m:e>
                          </m:d>
                          <m:r>
                            <a:rPr lang="en-US" i="1" baseline="30000" dirty="0" smtClean="0">
                              <a:latin typeface="Cambria Math"/>
                              <a:sym typeface="Wingdings" pitchFamily="2" charset="2"/>
                            </a:rPr>
                            <m:t>2</m:t>
                          </m:r>
                          <m:d>
                            <m:dPr>
                              <m:ctrlPr>
                                <a:rPr lang="en-US" i="1" baseline="0" dirty="0" smtClean="0">
                                  <a:latin typeface="Cambria Math" panose="02040503050406030204" pitchFamily="18" charset="0"/>
                                  <a:sym typeface="Wingdings" pitchFamily="2" charset="2"/>
                                </a:rPr>
                              </m:ctrlPr>
                            </m:dPr>
                            <m:e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i="1" baseline="0" dirty="0" smtClean="0">
                                  <a:latin typeface="Cambria Math"/>
                                  <a:sym typeface="Wingdings" pitchFamily="2" charset="2"/>
                                </a:rPr>
                                <m:t>−3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i="0" dirty="0" smtClean="0">
                    <a:latin typeface="Cambria Math"/>
                  </a:rPr>
                  <a:t>4/(3𝑥</a:t>
                </a:r>
                <a:r>
                  <a:rPr lang="en-US" b="0" i="0" dirty="0" smtClean="0">
                    <a:latin typeface="Cambria Math"/>
                  </a:rPr>
                  <a:t>^2 )</a:t>
                </a:r>
                <a:r>
                  <a:rPr lang="en-US" i="0" dirty="0" smtClean="0">
                    <a:latin typeface="Cambria Math"/>
                  </a:rPr>
                  <a:t>+𝑥/(3𝑥</a:t>
                </a:r>
                <a:r>
                  <a:rPr lang="en-US" b="0" i="0" dirty="0" smtClean="0">
                    <a:latin typeface="Cambria Math"/>
                  </a:rPr>
                  <a:t>^2 (</a:t>
                </a:r>
                <a:r>
                  <a:rPr lang="en-US" i="0" dirty="0" smtClean="0">
                    <a:latin typeface="Cambria Math"/>
                  </a:rPr>
                  <a:t>2𝑥+1) )</a:t>
                </a:r>
                <a:r>
                  <a:rPr lang="en-US" b="0" i="0" dirty="0" smtClean="0">
                    <a:latin typeface="Cambria Math"/>
                    <a:sym typeface="Wingdings" pitchFamily="2" charset="2"/>
                  </a:rPr>
                  <a:t>→</a:t>
                </a:r>
                <a:r>
                  <a:rPr lang="en-US" i="0" dirty="0" smtClean="0">
                    <a:latin typeface="Cambria Math"/>
                    <a:sym typeface="Wingdings" pitchFamily="2" charset="2"/>
                  </a:rPr>
                  <a:t>4(2𝑥+1)/(3𝑥</a:t>
                </a:r>
                <a:r>
                  <a:rPr lang="en-US" b="0" i="0" dirty="0" smtClean="0">
                    <a:latin typeface="Cambria Math"/>
                    <a:sym typeface="Wingdings" pitchFamily="2" charset="2"/>
                  </a:rPr>
                  <a:t>^2</a:t>
                </a:r>
                <a:r>
                  <a:rPr lang="en-US" b="0" i="0" baseline="0" dirty="0" smtClean="0">
                    <a:latin typeface="Cambria Math"/>
                    <a:sym typeface="Wingdings" pitchFamily="2" charset="2"/>
                  </a:rPr>
                  <a:t> (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2𝑥+1) )+𝑥/3𝑥</a:t>
                </a:r>
                <a:r>
                  <a:rPr lang="en-US" b="0" i="0" baseline="30000" dirty="0" smtClean="0">
                    <a:latin typeface="Cambria Math"/>
                    <a:sym typeface="Wingdings" pitchFamily="2" charset="2"/>
                  </a:rPr>
                  <a:t>2</a:t>
                </a:r>
                <a:r>
                  <a:rPr lang="en-US" b="0" i="0" baseline="0" dirty="0" smtClean="0">
                    <a:latin typeface="Cambria Math"/>
                    <a:sym typeface="Wingdings" pitchFamily="2" charset="2"/>
                  </a:rPr>
                  <a:t>(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2𝑥+1) </a:t>
                </a:r>
                <a:r>
                  <a:rPr lang="en-US" b="0" i="0" baseline="0" dirty="0" smtClean="0">
                    <a:latin typeface="Cambria Math"/>
                    <a:sym typeface="Wingdings" pitchFamily="2" charset="2"/>
                  </a:rPr>
                  <a:t>→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(</a:t>
                </a:r>
                <a:r>
                  <a:rPr lang="en-US" b="0" i="0" baseline="0" dirty="0" smtClean="0">
                    <a:latin typeface="Cambria Math"/>
                    <a:sym typeface="Wingdings" pitchFamily="2" charset="2"/>
                  </a:rPr>
                  <a:t>9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𝑥+</a:t>
                </a:r>
                <a:r>
                  <a:rPr lang="en-US" b="0" i="0" baseline="0" dirty="0" smtClean="0">
                    <a:latin typeface="Cambria Math"/>
                    <a:sym typeface="Wingdings" pitchFamily="2" charset="2"/>
                  </a:rPr>
                  <a:t>4)/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3𝑥</a:t>
                </a:r>
                <a:r>
                  <a:rPr lang="en-US" b="0" i="0" baseline="30000" dirty="0" smtClean="0">
                    <a:latin typeface="Cambria Math"/>
                    <a:sym typeface="Wingdings" pitchFamily="2" charset="2"/>
                  </a:rPr>
                  <a:t>2</a:t>
                </a:r>
                <a:r>
                  <a:rPr lang="en-US" b="0" i="0" baseline="0" dirty="0" smtClean="0">
                    <a:latin typeface="Cambria Math"/>
                    <a:sym typeface="Wingdings" pitchFamily="2" charset="2"/>
                  </a:rPr>
                  <a:t>(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2𝑥+1) </a:t>
                </a:r>
                <a:endParaRPr lang="en-US" baseline="0" dirty="0" smtClean="0">
                  <a:sym typeface="Wingdings" pitchFamily="2" charset="2"/>
                </a:endParaRPr>
              </a:p>
              <a:p>
                <a:endParaRPr lang="en-US" baseline="0" dirty="0" smtClean="0">
                  <a:sym typeface="Wingdings" pitchFamily="2" charset="2"/>
                </a:endParaRPr>
              </a:p>
              <a:p>
                <a:r>
                  <a:rPr lang="en-US" i="0" dirty="0" smtClean="0">
                    <a:latin typeface="Cambria Math"/>
                  </a:rPr>
                  <a:t>(𝑥+1)/(𝑥+3)(𝑥+3) –1/(𝑥+3)(𝑥−3) </a:t>
                </a:r>
                <a:r>
                  <a:rPr lang="en-US" b="0" i="0" dirty="0" smtClean="0">
                    <a:latin typeface="Cambria Math"/>
                    <a:sym typeface="Wingdings" pitchFamily="2" charset="2"/>
                  </a:rPr>
                  <a:t>→</a:t>
                </a:r>
                <a:r>
                  <a:rPr lang="en-US" i="0" dirty="0" smtClean="0">
                    <a:latin typeface="Cambria Math"/>
                    <a:sym typeface="Wingdings" pitchFamily="2" charset="2"/>
                  </a:rPr>
                  <a:t>(𝑥+1)(𝑥−3)/(𝑥+3)</a:t>
                </a:r>
                <a:r>
                  <a:rPr lang="en-US" i="0" baseline="30000" dirty="0" smtClean="0">
                    <a:latin typeface="Cambria Math"/>
                    <a:sym typeface="Wingdings" pitchFamily="2" charset="2"/>
                  </a:rPr>
                  <a:t>2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(𝑥−3) −(𝑥+3)/(𝑥+3)</a:t>
                </a:r>
                <a:r>
                  <a:rPr lang="en-US" i="0" baseline="30000" dirty="0" smtClean="0">
                    <a:latin typeface="Cambria Math"/>
                    <a:sym typeface="Wingdings" pitchFamily="2" charset="2"/>
                  </a:rPr>
                  <a:t>2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(𝑥−3) </a:t>
                </a:r>
                <a:r>
                  <a:rPr lang="en-US" b="0" i="0" baseline="0" dirty="0" smtClean="0">
                    <a:latin typeface="Cambria Math"/>
                    <a:sym typeface="Wingdings" pitchFamily="2" charset="2"/>
                  </a:rPr>
                  <a:t>→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(𝑥</a:t>
                </a:r>
                <a:r>
                  <a:rPr lang="en-US" i="0" baseline="30000" dirty="0" smtClean="0">
                    <a:latin typeface="Cambria Math"/>
                    <a:sym typeface="Wingdings" pitchFamily="2" charset="2"/>
                  </a:rPr>
                  <a:t>2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 – 2𝑥 – 3)/(𝑥+3)</a:t>
                </a:r>
                <a:r>
                  <a:rPr lang="en-US" i="0" baseline="30000" dirty="0" smtClean="0">
                    <a:latin typeface="Cambria Math"/>
                    <a:sym typeface="Wingdings" pitchFamily="2" charset="2"/>
                  </a:rPr>
                  <a:t>2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(𝑥−3) –(𝑥 + 3)/(𝑥+3)</a:t>
                </a:r>
                <a:r>
                  <a:rPr lang="en-US" i="0" baseline="30000" dirty="0" smtClean="0">
                    <a:latin typeface="Cambria Math"/>
                    <a:sym typeface="Wingdings" pitchFamily="2" charset="2"/>
                  </a:rPr>
                  <a:t>2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(𝑥−3) </a:t>
                </a:r>
                <a:r>
                  <a:rPr lang="en-US" b="0" i="0" baseline="0" dirty="0" smtClean="0">
                    <a:latin typeface="Cambria Math"/>
                    <a:sym typeface="Wingdings" pitchFamily="2" charset="2"/>
                  </a:rPr>
                  <a:t>→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(𝑥</a:t>
                </a:r>
                <a:r>
                  <a:rPr lang="en-US" i="0" baseline="30000" dirty="0" smtClean="0">
                    <a:latin typeface="Cambria Math"/>
                    <a:sym typeface="Wingdings" pitchFamily="2" charset="2"/>
                  </a:rPr>
                  <a:t>2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 −3𝑥−6)/(𝑥+3)</a:t>
                </a:r>
                <a:r>
                  <a:rPr lang="en-US" i="0" baseline="30000" dirty="0" smtClean="0">
                    <a:latin typeface="Cambria Math"/>
                    <a:sym typeface="Wingdings" pitchFamily="2" charset="2"/>
                  </a:rPr>
                  <a:t>2</a:t>
                </a:r>
                <a:r>
                  <a:rPr lang="en-US" i="0" baseline="0" dirty="0" smtClean="0">
                    <a:latin typeface="Cambria Math"/>
                    <a:sym typeface="Wingdings" pitchFamily="2" charset="2"/>
                  </a:rPr>
                  <a:t>(𝑥−3) 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 = 48 / x </a:t>
            </a:r>
            <a:r>
              <a:rPr lang="en-US" dirty="0">
                <a:sym typeface="Wingdings" pitchFamily="2" charset="2"/>
              </a:rPr>
              <a:t> inverse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y = ½</a:t>
            </a:r>
            <a:r>
              <a:rPr lang="en-US" baseline="0" dirty="0">
                <a:sym typeface="Wingdings" pitchFamily="2" charset="2"/>
              </a:rPr>
              <a:t> x  direct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+3 means neither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0150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−4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−4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−4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−4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−4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−4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−4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−4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−12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−4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−4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−11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−4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den>
                          </m:f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⋅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−4</m:t>
                              </m:r>
                            </m:e>
                          </m:d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−11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0" i="0" smtClean="0">
                    <a:latin typeface="Cambria Math"/>
                  </a:rPr>
                  <a:t>(3/(𝑥−4))/(1/(𝑥−4)+3/(𝑥+1))→(3/(𝑥−4))/(1(𝑥+1)/(𝑥−4)(𝑥+1) +3(𝑥−4)/(𝑥−4)(𝑥+1) )→(3/(𝑥−4))/((𝑥+1)/(𝑥−4)(𝑥+1) +(3𝑥−12)/(𝑥−4)(𝑥+1) )→(3/(𝑥−4))/((4𝑥−11)/(𝑥−4)(𝑥+1) )→3/(𝑥−4)⋅(𝑥−4)(𝑥+1)/(4𝑥−11)→3(𝑥+1)/(4𝑥−11)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9721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1347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(3(2x))/x</a:t>
            </a:r>
            <a:r>
              <a:rPr lang="en-US" baseline="0" dirty="0"/>
              <a:t> – 2x/2 = (12(2x))/x </a:t>
            </a:r>
            <a:r>
              <a:rPr lang="en-US" baseline="0" dirty="0">
                <a:sym typeface="Wingdings" pitchFamily="2" charset="2"/>
              </a:rPr>
              <a:t> 6 – x = 24  -x = 18  x = -18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5x = 4(x+1) – 5  5x = 4x + 4 – 5  x = -1</a:t>
            </a:r>
          </a:p>
          <a:p>
            <a:r>
              <a:rPr lang="en-US" baseline="0" dirty="0">
                <a:sym typeface="Wingdings" pitchFamily="2" charset="2"/>
              </a:rPr>
              <a:t>Check answer: </a:t>
            </a:r>
            <a:r>
              <a:rPr lang="en-US" baseline="0">
                <a:sym typeface="Wingdings" pitchFamily="2" charset="2"/>
              </a:rPr>
              <a:t>can’t divide by -1 so NO SOLUTION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(3x-2)/(x-2) = 6/((x-2)(x+2)) + 1 </a:t>
            </a:r>
            <a:r>
              <a:rPr lang="en-US" dirty="0">
                <a:sym typeface="Wingdings" pitchFamily="2" charset="2"/>
              </a:rPr>
              <a:t> (3x-2)(x+2) = 6 + (x-2)(x+2)  3x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 + 4x – 4 = 6 + x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 – 4  2x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 + 4x – 6 = 0  x</a:t>
            </a:r>
            <a:r>
              <a:rPr lang="en-US" baseline="30000" dirty="0">
                <a:sym typeface="Wingdings" pitchFamily="2" charset="2"/>
              </a:rPr>
              <a:t>2</a:t>
            </a:r>
            <a:r>
              <a:rPr lang="en-US" baseline="0" dirty="0">
                <a:sym typeface="Wingdings" pitchFamily="2" charset="2"/>
              </a:rPr>
              <a:t> + 2x – 3 = 0  (x – 1)(x + 3) = 0  x = 1, -3</a:t>
            </a:r>
          </a:p>
          <a:p>
            <a:endParaRPr lang="en-US" baseline="0" dirty="0">
              <a:sym typeface="Wingdings" pitchFamily="2" charset="2"/>
            </a:endParaRPr>
          </a:p>
          <a:p>
            <a:r>
              <a:rPr lang="en-US" baseline="0" dirty="0">
                <a:sym typeface="Wingdings" pitchFamily="2" charset="2"/>
              </a:rPr>
              <a:t>3/(x(x+4)) = 1/(x+4)  3 = 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538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 = k/x </a:t>
            </a:r>
            <a:r>
              <a:rPr lang="en-US" dirty="0">
                <a:sym typeface="Wingdings" pitchFamily="2" charset="2"/>
              </a:rPr>
              <a:t> 6 = k/2  12 = k</a:t>
            </a:r>
          </a:p>
          <a:p>
            <a:r>
              <a:rPr lang="en-US" dirty="0">
                <a:sym typeface="Wingdings" pitchFamily="2" charset="2"/>
              </a:rPr>
              <a:t>y = 12 /</a:t>
            </a:r>
            <a:r>
              <a:rPr lang="en-US" baseline="0" dirty="0">
                <a:sym typeface="Wingdings" pitchFamily="2" charset="2"/>
              </a:rPr>
              <a:t> 4  y =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132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Varies means “=a”</a:t>
            </a:r>
          </a:p>
          <a:p>
            <a:endParaRPr lang="en-US" dirty="0"/>
          </a:p>
          <a:p>
            <a:r>
              <a:rPr lang="en-US" dirty="0"/>
              <a:t>y = ax/z</a:t>
            </a:r>
            <a:r>
              <a:rPr lang="en-US" baseline="30000" dirty="0"/>
              <a:t>2</a:t>
            </a:r>
            <a:endParaRPr lang="en-US" baseline="0" dirty="0"/>
          </a:p>
          <a:p>
            <a:r>
              <a:rPr lang="en-US" baseline="0" dirty="0"/>
              <a:t>z = ax</a:t>
            </a:r>
            <a:r>
              <a:rPr lang="en-US" baseline="30000" dirty="0"/>
              <a:t>2</a:t>
            </a:r>
            <a:r>
              <a:rPr lang="en-US" baseline="0" dirty="0"/>
              <a:t>y</a:t>
            </a:r>
          </a:p>
          <a:p>
            <a:r>
              <a:rPr lang="en-US" baseline="0" dirty="0"/>
              <a:t>y = </a:t>
            </a:r>
            <a:r>
              <a:rPr lang="en-US" baseline="0" dirty="0" err="1"/>
              <a:t>axz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261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562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02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Stretches vertically by factor of 2</a:t>
            </a:r>
          </a:p>
          <a:p>
            <a:r>
              <a:rPr lang="en-US" dirty="0"/>
              <a:t>Moves left 3</a:t>
            </a:r>
          </a:p>
          <a:p>
            <a:r>
              <a:rPr lang="en-US" dirty="0"/>
              <a:t>Moves up 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EFEAF-F565-45D8-B15F-B814CBC65E8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3024"/>
            <a:ext cx="7772400" cy="1102519"/>
          </a:xfrm>
        </p:spPr>
        <p:txBody>
          <a:bodyPr anchor="ctr"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2518171"/>
            <a:ext cx="6400800" cy="131445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07747" y="999284"/>
            <a:ext cx="6482858" cy="108000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0"/>
            <a:ext cx="8229600" cy="3621897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05979"/>
            <a:ext cx="1471594" cy="4616069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686568" cy="4616069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2207747" y="999284"/>
            <a:ext cx="6482858" cy="108000"/>
            <a:chOff x="2214546" y="1427612"/>
            <a:chExt cx="6482858" cy="144000"/>
          </a:xfrm>
        </p:grpSpPr>
        <p:sp>
          <p:nvSpPr>
            <p:cNvPr id="10" name="Chevron 9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464585"/>
            <a:ext cx="7772400" cy="1021557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39445"/>
            <a:ext cx="7772400" cy="112514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207747" y="999284"/>
            <a:ext cx="6482858" cy="108000"/>
            <a:chOff x="2214546" y="1427612"/>
            <a:chExt cx="6482858" cy="144000"/>
          </a:xfrm>
        </p:grpSpPr>
        <p:sp>
          <p:nvSpPr>
            <p:cNvPr id="9" name="Chevron 8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00150"/>
            <a:ext cx="4495800" cy="3657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495800" cy="3657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07747" y="999284"/>
            <a:ext cx="6482858" cy="108000"/>
            <a:chOff x="2214546" y="1427612"/>
            <a:chExt cx="6482858" cy="144000"/>
          </a:xfrm>
        </p:grpSpPr>
        <p:sp>
          <p:nvSpPr>
            <p:cNvPr id="11" name="Chevron 10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51335"/>
            <a:ext cx="44973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631156"/>
            <a:ext cx="4497388" cy="322659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498973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498973" cy="322659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07747" y="999284"/>
            <a:ext cx="6482858" cy="108000"/>
            <a:chOff x="2214546" y="1427612"/>
            <a:chExt cx="6482858" cy="144000"/>
          </a:xfrm>
        </p:grpSpPr>
        <p:sp>
          <p:nvSpPr>
            <p:cNvPr id="7" name="Chevron 6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7" y="214297"/>
            <a:ext cx="5562746" cy="871538"/>
          </a:xfrm>
        </p:spPr>
        <p:txBody>
          <a:bodyPr anchor="ctr">
            <a:normAutofit/>
          </a:bodyPr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84664"/>
            <a:ext cx="5568950" cy="372058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" y="214298"/>
            <a:ext cx="3465516" cy="4643452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461901"/>
            <a:ext cx="928694" cy="4360146"/>
          </a:xfrm>
        </p:spPr>
        <p:txBody>
          <a:bodyPr vert="eaVert" anchor="ctr">
            <a:normAutofit/>
          </a:bodyPr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459584"/>
            <a:ext cx="6858048" cy="3558788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4125526"/>
            <a:ext cx="6858048" cy="6965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rtl="0" eaLnBrk="1" latinLnBrk="0" hangingPunct="1"/>
            <a:endParaRPr kumimoji="0" lang="zh-CN" alt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17"/>
          <p:cNvGrpSpPr/>
          <p:nvPr/>
        </p:nvGrpSpPr>
        <p:grpSpPr>
          <a:xfrm>
            <a:off x="0" y="4927518"/>
            <a:ext cx="9144000" cy="216000"/>
            <a:chOff x="0" y="6353387"/>
            <a:chExt cx="9144000" cy="361763"/>
          </a:xfrm>
        </p:grpSpPr>
        <p:grpSp>
          <p:nvGrpSpPr>
            <p:cNvPr id="9" name="Group 16"/>
            <p:cNvGrpSpPr/>
            <p:nvPr/>
          </p:nvGrpSpPr>
          <p:grpSpPr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00" y="6354583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248" y="635515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116" y="635500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05979"/>
            <a:ext cx="9144000" cy="85725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200150"/>
            <a:ext cx="9144000" cy="36576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4927500"/>
            <a:ext cx="1643042" cy="216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07AAD-6208-4FF5-80D2-890533E3EDEF}" type="datetimeFigureOut">
              <a:rPr lang="en-US" smtClean="0"/>
              <a:pPr/>
              <a:t>8/27/2020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42" y="4927500"/>
            <a:ext cx="4214842" cy="216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28" y="4927500"/>
            <a:ext cx="571472" cy="216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162A01AA-E030-4C69-97A6-36CA23CFA3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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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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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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8/Algebra%202%208.2%20Quiz.ppt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wright@andrews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8/Algebra%202%208.3%20Quiz.ppt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8/Algebra%202%208.4%20Quiz.pptx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8/Algebra%202%208.5%20Quiz.pptx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8/Algebra%202%208.6%20Quiz.pptx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omework%20Quizzes/Chapter%2008/Algebra%202%208.1%20Quiz.ppt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Rational Equations and Functions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Algebra II</a:t>
            </a:r>
          </a:p>
          <a:p>
            <a:r>
              <a:rPr lang="en-US" dirty="0"/>
              <a:t>Chapter 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8.2 Graph Simple Rational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General form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h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𝑘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a </a:t>
                </a:r>
                <a:r>
                  <a:rPr lang="en-US" dirty="0">
                    <a:sym typeface="Wingdings" pitchFamily="2" charset="2"/>
                  </a:rPr>
                  <a:t> stretches vertically (multiplies y-values)</a:t>
                </a:r>
              </a:p>
              <a:p>
                <a:pPr lvl="2"/>
                <a:r>
                  <a:rPr lang="en-US" dirty="0">
                    <a:sym typeface="Wingdings" pitchFamily="2" charset="2"/>
                  </a:rPr>
                  <a:t>h  moves right</a:t>
                </a:r>
              </a:p>
              <a:p>
                <a:pPr lvl="2"/>
                <a:r>
                  <a:rPr lang="en-US" dirty="0">
                    <a:sym typeface="Wingdings" pitchFamily="2" charset="2"/>
                  </a:rPr>
                  <a:t>k  moves up</a:t>
                </a:r>
              </a:p>
              <a:p>
                <a:r>
                  <a:rPr lang="en-US" dirty="0">
                    <a:sym typeface="Wingdings" pitchFamily="2" charset="2"/>
                  </a:rPr>
                  <a:t>How i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sym typeface="Wingdings" pitchFamily="2" charset="2"/>
                      </a:rPr>
                      <m:t>s</m:t>
                    </m:r>
                    <m:r>
                      <a:rPr lang="en-US" b="0" i="0" smtClean="0">
                        <a:latin typeface="Cambria Math"/>
                        <a:sym typeface="Wingdings" pitchFamily="2" charset="2"/>
                      </a:rPr>
                      <m:t> 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𝑦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+3</m:t>
                        </m:r>
                      </m:den>
                    </m:f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+4</m:t>
                    </m:r>
                  </m:oMath>
                </a14:m>
                <a:r>
                  <a:rPr lang="en-US" dirty="0">
                    <a:sym typeface="Wingdings" pitchFamily="2" charset="2"/>
                  </a:rPr>
                  <a:t> transformed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𝑦</m:t>
                    </m:r>
                    <m:r>
                      <a:rPr lang="en-US" b="0" i="1" smtClean="0">
                        <a:latin typeface="Cambria Math"/>
                        <a:sym typeface="Wingdings" pitchFamily="2" charset="2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sym typeface="Wingdings" pitchFamily="2" charset="2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>
                    <a:sym typeface="Wingdings" pitchFamily="2" charset="2"/>
                  </a:rPr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74" t="-21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8.2 Graph Simple Rational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find asymptotes</a:t>
            </a:r>
          </a:p>
          <a:p>
            <a:pPr lvl="1"/>
            <a:r>
              <a:rPr lang="en-US" dirty="0"/>
              <a:t>Vertical</a:t>
            </a:r>
          </a:p>
          <a:p>
            <a:pPr lvl="2"/>
            <a:r>
              <a:rPr lang="en-US" dirty="0"/>
              <a:t>Make the denominator = 0 and solve for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8.2 Graph Simple Rational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lvl="1"/>
                <a:r>
                  <a:rPr lang="en-US" sz="2400" dirty="0"/>
                  <a:t>Horizontal</a:t>
                </a:r>
              </a:p>
              <a:p>
                <a:pPr lvl="2"/>
                <a:r>
                  <a:rPr lang="en-US" sz="2000" dirty="0"/>
                  <a:t>Substitute a very large number for x and estimate y</a:t>
                </a:r>
              </a:p>
              <a:p>
                <a:pPr lvl="1"/>
                <a:r>
                  <a:rPr lang="en-US" sz="2400" dirty="0"/>
                  <a:t>Or</a:t>
                </a:r>
              </a:p>
              <a:p>
                <a:pPr lvl="2"/>
                <a:r>
                  <a:rPr lang="en-US" sz="2000" dirty="0"/>
                  <a:t>Find the degree of numerator (N)</a:t>
                </a:r>
              </a:p>
              <a:p>
                <a:pPr lvl="2"/>
                <a:r>
                  <a:rPr lang="en-US" sz="2000" dirty="0"/>
                  <a:t>Find the degree of denominator (D)</a:t>
                </a:r>
              </a:p>
              <a:p>
                <a:pPr lvl="2"/>
                <a:r>
                  <a:rPr lang="en-US" sz="2000" dirty="0"/>
                  <a:t>If N &lt; D, then y = 0</a:t>
                </a:r>
              </a:p>
              <a:p>
                <a:pPr lvl="2"/>
                <a:r>
                  <a:rPr lang="en-US" sz="2000" dirty="0"/>
                  <a:t>If N = D, then y = leading coefficients</a:t>
                </a:r>
              </a:p>
              <a:p>
                <a:pPr lvl="2"/>
                <a:r>
                  <a:rPr lang="en-US" sz="2000" dirty="0"/>
                  <a:t>If N &gt; D, then no horizontal asymptote</a:t>
                </a:r>
              </a:p>
              <a:p>
                <a:r>
                  <a:rPr lang="en-US" dirty="0"/>
                  <a:t>Find the asymptotes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3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−6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t="-2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6320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8.2 Graph Simple Rational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Domain</a:t>
            </a:r>
          </a:p>
          <a:p>
            <a:pPr lvl="1"/>
            <a:r>
              <a:rPr lang="en-US" dirty="0"/>
              <a:t>All </a:t>
            </a:r>
            <a:r>
              <a:rPr lang="en-US" dirty="0" err="1"/>
              <a:t>x’s</a:t>
            </a:r>
            <a:r>
              <a:rPr lang="en-US" dirty="0"/>
              <a:t> except for the vertical asymptotes</a:t>
            </a:r>
          </a:p>
          <a:p>
            <a:r>
              <a:rPr lang="en-US" dirty="0"/>
              <a:t>Range</a:t>
            </a:r>
          </a:p>
          <a:p>
            <a:pPr lvl="1"/>
            <a:r>
              <a:rPr lang="en-US" dirty="0"/>
              <a:t>All the </a:t>
            </a:r>
            <a:r>
              <a:rPr lang="en-US" dirty="0" err="1"/>
              <a:t>y’s</a:t>
            </a:r>
            <a:r>
              <a:rPr lang="en-US" dirty="0"/>
              <a:t> covered in the graph</a:t>
            </a:r>
          </a:p>
          <a:p>
            <a:pPr lvl="1"/>
            <a:r>
              <a:rPr lang="en-US" dirty="0"/>
              <a:t>Usually all y’s except for horizontal asymptote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8.2 Graph Simple Rational Functions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Graph by finding asymptotes and making a table</a:t>
                </a:r>
              </a:p>
              <a:p>
                <a:r>
                  <a:rPr lang="en-US" dirty="0"/>
                  <a:t>Graph </a:t>
                </a:r>
                <a14:m>
                  <m:oMath xmlns:m="http://schemas.openxmlformats.org/officeDocument/2006/math">
                    <m:r>
                      <a:rPr lang="en-US" smtClean="0">
                        <a:latin typeface="Cambria Math"/>
                      </a:rPr>
                      <m:t>𝑦</m:t>
                    </m:r>
                    <m:r>
                      <a:rPr lang="en-US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mtClean="0">
                            <a:latin typeface="Cambria Math"/>
                          </a:rPr>
                          <m:t>𝑥</m:t>
                        </m:r>
                        <m:r>
                          <a:rPr lang="en-US" smtClean="0">
                            <a:latin typeface="Cambria Math"/>
                          </a:rPr>
                          <m:t>+3</m:t>
                        </m:r>
                      </m:den>
                    </m:f>
                    <m:r>
                      <a:rPr lang="en-US" smtClean="0">
                        <a:latin typeface="Cambria Math"/>
                      </a:rPr>
                      <m:t>+4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5" name="Content Placeholder 34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00" y="1200150"/>
            <a:ext cx="3657600" cy="3657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8.2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47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8.3 Graph General Rational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the asymptotes</a:t>
            </a:r>
          </a:p>
          <a:p>
            <a:pPr lvl="1"/>
            <a:r>
              <a:rPr lang="en-US" dirty="0"/>
              <a:t>Simplify first</a:t>
            </a:r>
          </a:p>
          <a:p>
            <a:pPr lvl="2"/>
            <a:r>
              <a:rPr lang="en-US" dirty="0"/>
              <a:t>Factor and cancel entire factors</a:t>
            </a:r>
          </a:p>
          <a:p>
            <a:pPr lvl="1"/>
            <a:r>
              <a:rPr lang="en-US" dirty="0"/>
              <a:t>Vertical</a:t>
            </a:r>
          </a:p>
          <a:p>
            <a:pPr lvl="2"/>
            <a:r>
              <a:rPr lang="en-US" dirty="0"/>
              <a:t>take the denominator = 0 and solve for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8.3 Graph General Rational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lvl="1"/>
                <a:r>
                  <a:rPr lang="en-US" sz="2400" dirty="0"/>
                  <a:t>Horizontal</a:t>
                </a:r>
              </a:p>
              <a:p>
                <a:pPr lvl="2"/>
                <a:r>
                  <a:rPr lang="en-US" sz="2000" dirty="0"/>
                  <a:t>Substitute a very large number for x and estimate y</a:t>
                </a:r>
              </a:p>
              <a:p>
                <a:pPr lvl="1"/>
                <a:r>
                  <a:rPr lang="en-US" sz="2400" dirty="0"/>
                  <a:t>Or</a:t>
                </a:r>
              </a:p>
              <a:p>
                <a:pPr lvl="2"/>
                <a:r>
                  <a:rPr lang="en-US" sz="2000" dirty="0"/>
                  <a:t>Find the degree of numerator (N)</a:t>
                </a:r>
              </a:p>
              <a:p>
                <a:pPr lvl="2"/>
                <a:r>
                  <a:rPr lang="en-US" sz="2000" dirty="0"/>
                  <a:t>Find the degree of denominator (D)</a:t>
                </a:r>
              </a:p>
              <a:p>
                <a:pPr lvl="2"/>
                <a:r>
                  <a:rPr lang="en-US" sz="2000" dirty="0"/>
                  <a:t>If N &lt; D, then y = 0</a:t>
                </a:r>
              </a:p>
              <a:p>
                <a:pPr lvl="2"/>
                <a:r>
                  <a:rPr lang="en-US" sz="2000" dirty="0"/>
                  <a:t>If N = D, then y = leading coefficients</a:t>
                </a:r>
              </a:p>
              <a:p>
                <a:pPr lvl="2"/>
                <a:r>
                  <a:rPr lang="en-US" sz="2000" dirty="0"/>
                  <a:t>If N &gt; D, then no horizontal asymptote</a:t>
                </a:r>
              </a:p>
              <a:p>
                <a:r>
                  <a:rPr lang="en-US" dirty="0"/>
                  <a:t>Find the asymptotes for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𝑦</m:t>
                    </m:r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" t="-10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705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8.3 Graph General Rational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How to find x-intercepts</a:t>
                </a:r>
              </a:p>
              <a:p>
                <a:pPr lvl="1"/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𝑦</m:t>
                    </m:r>
                    <m:r>
                      <a:rPr lang="en-US" i="1" dirty="0" smtClean="0"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𝑛𝑢𝑚𝑒𝑟𝑎𝑡𝑜𝑟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𝑑𝑒𝑛𝑜𝑚𝑖𝑛𝑎𝑡𝑜𝑟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Only happens if numerator = 0</a:t>
                </a:r>
              </a:p>
              <a:p>
                <a:r>
                  <a:rPr lang="en-US" dirty="0"/>
                  <a:t>How to find y-intercepts</a:t>
                </a:r>
              </a:p>
              <a:p>
                <a:pPr lvl="1"/>
                <a:r>
                  <a:rPr lang="en-US" dirty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dirty="0"/>
                  <a:t> and simplify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55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8.3 Graph General Rational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graph rational functions</a:t>
            </a:r>
          </a:p>
          <a:p>
            <a:pPr lvl="1"/>
            <a:r>
              <a:rPr lang="en-US" dirty="0"/>
              <a:t>Find the asymptotes</a:t>
            </a:r>
          </a:p>
          <a:p>
            <a:pPr lvl="1"/>
            <a:r>
              <a:rPr lang="en-US" dirty="0"/>
              <a:t>Make a table of values around the vertical asymptotes</a:t>
            </a:r>
          </a:p>
          <a:p>
            <a:pPr lvl="1"/>
            <a:r>
              <a:rPr lang="en-US" dirty="0"/>
              <a:t>Graph the asymptotes and points</a:t>
            </a:r>
          </a:p>
          <a:p>
            <a:pPr lvl="1"/>
            <a:r>
              <a:rPr lang="en-US" dirty="0"/>
              <a:t>Start near an asymptote, go through the points and end near another asymptote</a:t>
            </a:r>
          </a:p>
          <a:p>
            <a:pPr lvl="2"/>
            <a:r>
              <a:rPr lang="en-US" dirty="0"/>
              <a:t>Each graph will have several sections</a:t>
            </a:r>
          </a:p>
          <a:p>
            <a:pPr lvl="2"/>
            <a:r>
              <a:rPr lang="en-US" dirty="0"/>
              <a:t>NEVER cross a vertical asymptote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Slideshow was developed to accompany the textbook</a:t>
            </a:r>
          </a:p>
          <a:p>
            <a:pPr lvl="1"/>
            <a:r>
              <a:rPr lang="en-US" i="1" dirty="0"/>
              <a:t>Larson Algebra 2</a:t>
            </a:r>
          </a:p>
          <a:p>
            <a:pPr lvl="1"/>
            <a:r>
              <a:rPr lang="en-US" i="1" dirty="0"/>
              <a:t>By Larson, R., Boswell, L., </a:t>
            </a:r>
            <a:r>
              <a:rPr lang="en-US" i="1" dirty="0" err="1"/>
              <a:t>Kanold</a:t>
            </a:r>
            <a:r>
              <a:rPr lang="en-US" i="1" dirty="0"/>
              <a:t>, T. D., &amp; Stiff, L. </a:t>
            </a:r>
          </a:p>
          <a:p>
            <a:pPr lvl="1"/>
            <a:r>
              <a:rPr lang="en-US" i="1" dirty="0"/>
              <a:t>2011 Holt McDougal</a:t>
            </a:r>
          </a:p>
          <a:p>
            <a:r>
              <a:rPr lang="en-US" dirty="0"/>
              <a:t>Some examples and diagrams are taken from the textbook.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800600" y="4149657"/>
            <a:ext cx="4343400" cy="99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Slides created by </a:t>
            </a:r>
          </a:p>
          <a:p>
            <a:r>
              <a:rPr lang="en-US" dirty="0"/>
              <a:t>Richard Wright, Andrews Academy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hlinkClick r:id="rId2"/>
              </a:rPr>
              <a:t>rwright@andrews.edu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77224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8.3 Graph General Rational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Graph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Content Placeholder 34"/>
          <p:cNvPicPr>
            <a:picLocks noGrp="1" noChangeAspect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7300" y="1200150"/>
            <a:ext cx="3657600" cy="3657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8.3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4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8.4 Multiply and Divide Rational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Simplified form </a:t>
            </a:r>
            <a:r>
              <a:rPr lang="en-US" dirty="0">
                <a:sym typeface="Wingdings" pitchFamily="2" charset="2"/>
              </a:rPr>
              <a:t> numerator and denominator can have no common factors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Steps to simplify</a:t>
            </a:r>
          </a:p>
          <a:p>
            <a:pPr lvl="1"/>
            <a:r>
              <a:rPr lang="en-US" dirty="0">
                <a:sym typeface="Wingdings" pitchFamily="2" charset="2"/>
              </a:rPr>
              <a:t>Factor numerator and denominator</a:t>
            </a:r>
          </a:p>
          <a:p>
            <a:pPr lvl="1"/>
            <a:r>
              <a:rPr lang="en-US" dirty="0">
                <a:sym typeface="Wingdings" pitchFamily="2" charset="2"/>
              </a:rPr>
              <a:t>Cancel any common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8.4 Multiply and Divide Rational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0" dirty="0">
                    <a:latin typeface="Cambria Math"/>
                  </a:rPr>
                  <a:t>Simplify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−5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−6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3"/>
                <a:stretch>
                  <a:fillRect l="-2033" t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+5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+6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+2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8.4 Multiply and Divide Rational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Multiplying Rational Expressions</a:t>
            </a:r>
          </a:p>
          <a:p>
            <a:pPr lvl="1"/>
            <a:r>
              <a:rPr lang="en-US" dirty="0"/>
              <a:t>Factor numerators and denominators</a:t>
            </a:r>
          </a:p>
          <a:p>
            <a:pPr lvl="1"/>
            <a:r>
              <a:rPr lang="en-US" dirty="0"/>
              <a:t>Multiply across top and bottom</a:t>
            </a:r>
          </a:p>
          <a:p>
            <a:pPr lvl="1"/>
            <a:r>
              <a:rPr lang="en-US" dirty="0"/>
              <a:t>Cancel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8.4 Multiply and Divide Rational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−27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⋅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27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+8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⋅(9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/>
                      </a:rPr>
                      <m:t>−6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  <m:r>
                      <a:rPr lang="en-US" i="1">
                        <a:latin typeface="Cambria Math"/>
                      </a:rPr>
                      <m:t>+4)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8.4 Multiply and Divide Rational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Dividing Rational Expressions</a:t>
                </a:r>
              </a:p>
              <a:p>
                <a:pPr lvl="1"/>
                <a:r>
                  <a:rPr lang="en-US" dirty="0"/>
                  <a:t>Take reciprocal of divisor</a:t>
                </a:r>
              </a:p>
              <a:p>
                <a:pPr lvl="1"/>
                <a:r>
                  <a:rPr lang="en-US" dirty="0"/>
                  <a:t>Multiply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−8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÷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−6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8.4 Multiply and Divide Rational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Combined Operations</a:t>
            </a:r>
          </a:p>
          <a:p>
            <a:pPr lvl="1"/>
            <a:r>
              <a:rPr lang="en-US" dirty="0"/>
              <a:t>Do the first two operations</a:t>
            </a:r>
          </a:p>
          <a:p>
            <a:pPr lvl="1"/>
            <a:r>
              <a:rPr lang="en-US" dirty="0"/>
              <a:t>Use that result with the next operation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8.4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47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8.5 Add and Subtract Rational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Adding and Subtracting</a:t>
            </a:r>
          </a:p>
          <a:p>
            <a:pPr lvl="1"/>
            <a:r>
              <a:rPr lang="en-US" dirty="0"/>
              <a:t>Need least common denominator (LCD)</a:t>
            </a:r>
          </a:p>
          <a:p>
            <a:pPr lvl="2"/>
            <a:r>
              <a:rPr lang="en-US" dirty="0"/>
              <a:t>If LCD already present, add or subtract numerators only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To get fractions with LCD</a:t>
            </a:r>
          </a:p>
          <a:p>
            <a:pPr lvl="2"/>
            <a:r>
              <a:rPr lang="en-US" dirty="0"/>
              <a:t>Factor all denominators</a:t>
            </a:r>
          </a:p>
          <a:p>
            <a:pPr lvl="2"/>
            <a:r>
              <a:rPr lang="en-US" dirty="0"/>
              <a:t>LCD is the common factors times the unique factors</a:t>
            </a:r>
          </a:p>
          <a:p>
            <a:pPr lvl="2"/>
            <a:r>
              <a:rPr lang="en-US" dirty="0"/>
              <a:t>Whatever you multiply the denominator by, multiply the numerator also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8.1 Model Inverse and Joint Variation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Direct Variation:  y = ax</a:t>
                </a:r>
              </a:p>
              <a:p>
                <a:pPr lvl="1"/>
                <a:r>
                  <a:rPr lang="en-US" dirty="0"/>
                  <a:t>x ↑, y ↑</a:t>
                </a:r>
              </a:p>
              <a:p>
                <a:endParaRPr lang="en-US" dirty="0"/>
              </a:p>
              <a:p>
                <a:r>
                  <a:rPr lang="en-US" dirty="0"/>
                  <a:t>Inverse Variation: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x ↑, y ↓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Joint Variation:  y = </a:t>
                </a:r>
                <a:r>
                  <a:rPr lang="en-US" dirty="0" err="1"/>
                  <a:t>axz</a:t>
                </a:r>
                <a:endParaRPr lang="en-US" dirty="0"/>
              </a:p>
              <a:p>
                <a:pPr lvl="1"/>
                <a:r>
                  <a:rPr lang="en-US" dirty="0"/>
                  <a:t>y depends on both x and z</a:t>
                </a:r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48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791200" y="1428750"/>
            <a:ext cx="3124200" cy="304698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bliqueTopRigh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 </a:t>
            </a:r>
          </a:p>
          <a:p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is the </a:t>
            </a: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</a:t>
            </a:r>
            <a:r>
              <a:rPr 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onstant of variation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8.5 Add and Subtract Rational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7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b="0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−4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−4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8.5 Add and Subtract Rational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+3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+6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+9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−9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8.5 Add and Subtract Rational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Simplifying Complex Fractions</a:t>
            </a:r>
          </a:p>
          <a:p>
            <a:pPr lvl="1"/>
            <a:r>
              <a:rPr lang="en-US" dirty="0"/>
              <a:t>Fractions within fractions</a:t>
            </a:r>
          </a:p>
          <a:p>
            <a:pPr lvl="1"/>
            <a:r>
              <a:rPr lang="en-US" dirty="0"/>
              <a:t>Follow order of operations (groups first)</a:t>
            </a:r>
          </a:p>
          <a:p>
            <a:pPr lvl="1"/>
            <a:r>
              <a:rPr lang="en-US" dirty="0"/>
              <a:t>Divide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8.5 Add and Subtract Rational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00150"/>
                <a:ext cx="8229600" cy="394335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39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sz="39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9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39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900" b="0" i="1" smtClean="0">
                                <a:latin typeface="Cambria Math"/>
                              </a:rPr>
                              <m:t>−4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sz="39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900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39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900" b="0" i="1" smtClean="0">
                                <a:latin typeface="Cambria Math"/>
                              </a:rPr>
                              <m:t>−4</m:t>
                            </m:r>
                          </m:den>
                        </m:f>
                        <m:r>
                          <a:rPr lang="en-US" sz="3900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sz="39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900" b="0" i="1" smtClean="0">
                                <a:latin typeface="Cambria Math"/>
                              </a:rPr>
                              <m:t>3</m:t>
                            </m:r>
                          </m:num>
                          <m:den>
                            <m:r>
                              <a:rPr lang="en-US" sz="3900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en-US" sz="3900" b="0" i="1" smtClean="0">
                                <a:latin typeface="Cambria Math"/>
                              </a:rPr>
                              <m:t>+1</m:t>
                            </m:r>
                          </m:den>
                        </m:f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00150"/>
                <a:ext cx="8229600" cy="3943350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8.5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47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8.6 Solve Rational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when the = sign is present!!!</a:t>
            </a:r>
          </a:p>
          <a:p>
            <a:endParaRPr lang="en-US" dirty="0"/>
          </a:p>
          <a:p>
            <a:r>
              <a:rPr lang="en-US" dirty="0"/>
              <a:t>Method 1: simplify both sides and cross multiply</a:t>
            </a:r>
          </a:p>
          <a:p>
            <a:endParaRPr lang="en-US" dirty="0"/>
          </a:p>
          <a:p>
            <a:r>
              <a:rPr lang="en-US" dirty="0"/>
              <a:t>Method 2:</a:t>
            </a:r>
          </a:p>
          <a:p>
            <a:r>
              <a:rPr lang="en-US" dirty="0"/>
              <a:t>Multiply both sides by LCD to remove fractions</a:t>
            </a:r>
          </a:p>
          <a:p>
            <a:r>
              <a:rPr lang="en-US" dirty="0"/>
              <a:t>Solve</a:t>
            </a:r>
          </a:p>
          <a:p>
            <a:r>
              <a:rPr lang="en-US" dirty="0"/>
              <a:t>Check answers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8.6 Solve Rational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b="0" i="1" dirty="0">
                  <a:latin typeface="Cambria Math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5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+1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=4−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+1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8.6 Solve Rational Equations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6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+1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3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/>
                          </a:rPr>
                          <m:t>+4</m:t>
                        </m:r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den>
                    </m:f>
                    <m:r>
                      <a:rPr lang="en-US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𝑥</m:t>
                        </m:r>
                        <m:r>
                          <a:rPr lang="en-US" i="1">
                            <a:latin typeface="Cambria Math"/>
                          </a:rPr>
                          <m:t>+4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3" action="ppaction://hlinkpres?slideindex=1&amp;slidetitle="/>
              </a:rPr>
              <a:t>8.6 </a:t>
            </a:r>
            <a:r>
              <a:rPr lang="en-US" dirty="0">
                <a:hlinkClick r:id="rId3" action="ppaction://hlinkpres?slideindex=1&amp;slidetitle="/>
              </a:rPr>
              <a:t>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4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8.1 Model Inverse and Joint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type of variation is each of the following?</a:t>
            </a:r>
          </a:p>
          <a:p>
            <a:pPr lvl="1"/>
            <a:r>
              <a:rPr lang="en-US" dirty="0" err="1"/>
              <a:t>xy</a:t>
            </a:r>
            <a:r>
              <a:rPr lang="en-US" dirty="0"/>
              <a:t> = 48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2y = x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 = 2x + 3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8.1 Model Inverse and Joint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Solving Variations</a:t>
            </a:r>
          </a:p>
          <a:p>
            <a:pPr lvl="1"/>
            <a:r>
              <a:rPr lang="en-US" dirty="0"/>
              <a:t>Plug in x and y to find a</a:t>
            </a:r>
          </a:p>
          <a:p>
            <a:pPr lvl="1"/>
            <a:r>
              <a:rPr lang="en-US" dirty="0"/>
              <a:t>Plug in a and the other value and solve</a:t>
            </a:r>
          </a:p>
          <a:p>
            <a:pPr lvl="1"/>
            <a:endParaRPr lang="en-US" dirty="0"/>
          </a:p>
          <a:p>
            <a:r>
              <a:rPr lang="en-US" dirty="0"/>
              <a:t>y varies inversely as x.  When x = 2, y = 6.  Write an equation relating x and y. </a:t>
            </a:r>
            <a:r>
              <a:rPr lang="en-US"/>
              <a:t>Then find </a:t>
            </a:r>
            <a:r>
              <a:rPr lang="en-US" dirty="0"/>
              <a:t>y when x = 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8.1 Model Inverse and Joint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Checking data for variation</a:t>
            </a:r>
          </a:p>
          <a:p>
            <a:pPr lvl="1"/>
            <a:r>
              <a:rPr lang="en-US" dirty="0"/>
              <a:t>Plug each of the data points in one of the variation equations to find a</a:t>
            </a:r>
          </a:p>
          <a:p>
            <a:pPr lvl="1"/>
            <a:r>
              <a:rPr lang="en-US" dirty="0"/>
              <a:t>If the a stays the same, the data has that type of variation</a:t>
            </a:r>
          </a:p>
          <a:p>
            <a:r>
              <a:rPr lang="en-US" dirty="0"/>
              <a:t>What type of variation?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461671"/>
              </p:ext>
            </p:extLst>
          </p:nvPr>
        </p:nvGraphicFramePr>
        <p:xfrm>
          <a:off x="1752600" y="3333750"/>
          <a:ext cx="6096000" cy="667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3756">
                <a:tc>
                  <a:txBody>
                    <a:bodyPr/>
                    <a:lstStyle/>
                    <a:p>
                      <a:r>
                        <a:rPr lang="en-US" sz="1600" dirty="0"/>
                        <a:t>X</a:t>
                      </a: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</a:t>
                      </a:r>
                    </a:p>
                  </a:txBody>
                  <a:tcPr marT="41148" marB="41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756">
                <a:tc>
                  <a:txBody>
                    <a:bodyPr/>
                    <a:lstStyle/>
                    <a:p>
                      <a:r>
                        <a:rPr lang="en-US" sz="1600" dirty="0"/>
                        <a:t>y</a:t>
                      </a: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8</a:t>
                      </a: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</a:t>
                      </a:r>
                    </a:p>
                  </a:txBody>
                  <a:tcPr marT="41148" marB="41148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</a:t>
                      </a:r>
                    </a:p>
                  </a:txBody>
                  <a:tcPr marT="41148" marB="41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8.1 Model Inverse and Joint Variation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Writing variations from sentences</a:t>
            </a:r>
          </a:p>
          <a:p>
            <a:pPr lvl="1"/>
            <a:r>
              <a:rPr lang="en-US" dirty="0"/>
              <a:t>y varies directly with x and inversely with z</a:t>
            </a:r>
            <a:r>
              <a:rPr lang="en-US" baseline="30000" dirty="0"/>
              <a:t>2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z varies jointly with x</a:t>
            </a:r>
            <a:r>
              <a:rPr lang="en-US" baseline="30000" dirty="0"/>
              <a:t>2</a:t>
            </a:r>
            <a:r>
              <a:rPr lang="en-US" dirty="0"/>
              <a:t> and 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 varies inversely with x and z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 action="ppaction://hlinkpres?slideindex=1&amp;slidetitle="/>
              </a:rPr>
              <a:t>8.1 Homework Quiz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462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8.2 Graph Simple Rational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Rational Functions</a:t>
                </a:r>
              </a:p>
              <a:p>
                <a:pPr lvl="1"/>
                <a:r>
                  <a:rPr lang="en-US" dirty="0"/>
                  <a:t>Functions written as a fraction with x in the denominator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Shape called hyperbola</a:t>
                </a:r>
              </a:p>
              <a:p>
                <a:r>
                  <a:rPr lang="en-US" dirty="0"/>
                  <a:t>Asymptotes</a:t>
                </a:r>
              </a:p>
              <a:p>
                <a:pPr lvl="1"/>
                <a:r>
                  <a:rPr lang="en-US" dirty="0"/>
                  <a:t>Horizontal:  x-axis</a:t>
                </a:r>
              </a:p>
              <a:p>
                <a:pPr lvl="1"/>
                <a:r>
                  <a:rPr lang="en-US" dirty="0"/>
                  <a:t>Vertical:  y-axis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4343400" cy="4953000"/>
              </a:xfrm>
              <a:blipFill rotWithShape="1">
                <a:blip r:embed="rId3"/>
                <a:stretch>
                  <a:fillRect l="-281" t="-2586" r="-3226" b="-32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58"/>
          <p:cNvGrpSpPr/>
          <p:nvPr/>
        </p:nvGrpSpPr>
        <p:grpSpPr>
          <a:xfrm>
            <a:off x="4876800" y="1085850"/>
            <a:ext cx="3886200" cy="3829050"/>
            <a:chOff x="5562600" y="1828800"/>
            <a:chExt cx="3048000" cy="4419600"/>
          </a:xfrm>
        </p:grpSpPr>
        <p:cxnSp>
          <p:nvCxnSpPr>
            <p:cNvPr id="5" name="Straight Connector 4"/>
            <p:cNvCxnSpPr/>
            <p:nvPr/>
          </p:nvCxnSpPr>
          <p:spPr>
            <a:xfrm rot="5400000">
              <a:off x="3657600" y="4038600"/>
              <a:ext cx="4419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5400000">
              <a:off x="3962400" y="4038600"/>
              <a:ext cx="4419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4267200" y="4038600"/>
              <a:ext cx="4419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4572000" y="4038600"/>
              <a:ext cx="4419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5400000">
              <a:off x="4876800" y="4038600"/>
              <a:ext cx="4419600" cy="0"/>
            </a:xfrm>
            <a:prstGeom prst="line">
              <a:avLst/>
            </a:prstGeom>
            <a:ln w="28575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5181600" y="4038600"/>
              <a:ext cx="4419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5486400" y="4038600"/>
              <a:ext cx="4419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5791200" y="4038600"/>
              <a:ext cx="4419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6096000" y="4038600"/>
              <a:ext cx="4419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6400800" y="4038600"/>
              <a:ext cx="4419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3352800" y="4038600"/>
              <a:ext cx="44196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5562600" y="4038600"/>
              <a:ext cx="3048000" cy="0"/>
            </a:xfrm>
            <a:prstGeom prst="line">
              <a:avLst/>
            </a:prstGeom>
            <a:ln w="28575">
              <a:solidFill>
                <a:schemeClr val="tx2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5562600" y="4343399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5562600" y="4648199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>
              <a:off x="5562600" y="4952999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0800000">
              <a:off x="5562600" y="5257799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>
              <a:off x="5562600" y="5562600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0800000">
              <a:off x="5562600" y="5867400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>
              <a:off x="5562600" y="6172199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>
              <a:off x="5562600" y="3733800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0800000">
              <a:off x="5562600" y="3429000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0800000">
              <a:off x="5562600" y="3124201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5562600" y="2819401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>
              <a:off x="5562600" y="2514601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5562600" y="2209801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>
              <a:off x="5562600" y="1905001"/>
              <a:ext cx="304800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Oval 31"/>
          <p:cNvSpPr/>
          <p:nvPr/>
        </p:nvSpPr>
        <p:spPr>
          <a:xfrm>
            <a:off x="7172848" y="2708658"/>
            <a:ext cx="76200" cy="57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400800" y="3238080"/>
            <a:ext cx="76200" cy="571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4883499" y="3104941"/>
            <a:ext cx="1818752" cy="1823776"/>
            <a:chOff x="4883499" y="4139921"/>
            <a:chExt cx="1818752" cy="2431701"/>
          </a:xfrm>
        </p:grpSpPr>
        <p:sp>
          <p:nvSpPr>
            <p:cNvPr id="37" name="Freeform 36"/>
            <p:cNvSpPr/>
            <p:nvPr/>
          </p:nvSpPr>
          <p:spPr>
            <a:xfrm>
              <a:off x="4883499" y="4139921"/>
              <a:ext cx="1547446" cy="211015"/>
            </a:xfrm>
            <a:custGeom>
              <a:avLst/>
              <a:gdLst>
                <a:gd name="connsiteX0" fmla="*/ 0 w 1547446"/>
                <a:gd name="connsiteY0" fmla="*/ 0 h 211015"/>
                <a:gd name="connsiteX1" fmla="*/ 1547446 w 1547446"/>
                <a:gd name="connsiteY1" fmla="*/ 211015 h 211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47446" h="211015">
                  <a:moveTo>
                    <a:pt x="0" y="0"/>
                  </a:moveTo>
                  <a:cubicBezTo>
                    <a:pt x="675751" y="5024"/>
                    <a:pt x="1351503" y="10048"/>
                    <a:pt x="1547446" y="211015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6430945" y="4350936"/>
              <a:ext cx="271306" cy="2220686"/>
            </a:xfrm>
            <a:custGeom>
              <a:avLst/>
              <a:gdLst>
                <a:gd name="connsiteX0" fmla="*/ 271306 w 271306"/>
                <a:gd name="connsiteY0" fmla="*/ 2220686 h 2220686"/>
                <a:gd name="connsiteX1" fmla="*/ 0 w 271306"/>
                <a:gd name="connsiteY1" fmla="*/ 0 h 2220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1306" h="2220686">
                  <a:moveTo>
                    <a:pt x="271306" y="2220686"/>
                  </a:moveTo>
                  <a:cubicBezTo>
                    <a:pt x="246185" y="1241809"/>
                    <a:pt x="221064" y="262932"/>
                    <a:pt x="0" y="0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 flipH="1" flipV="1">
            <a:off x="6928336" y="1072039"/>
            <a:ext cx="1818752" cy="1823776"/>
            <a:chOff x="4883499" y="4139921"/>
            <a:chExt cx="1818752" cy="2431701"/>
          </a:xfrm>
        </p:grpSpPr>
        <p:sp>
          <p:nvSpPr>
            <p:cNvPr id="41" name="Freeform 40"/>
            <p:cNvSpPr/>
            <p:nvPr/>
          </p:nvSpPr>
          <p:spPr>
            <a:xfrm>
              <a:off x="4883499" y="4139921"/>
              <a:ext cx="1547446" cy="211015"/>
            </a:xfrm>
            <a:custGeom>
              <a:avLst/>
              <a:gdLst>
                <a:gd name="connsiteX0" fmla="*/ 0 w 1547446"/>
                <a:gd name="connsiteY0" fmla="*/ 0 h 211015"/>
                <a:gd name="connsiteX1" fmla="*/ 1547446 w 1547446"/>
                <a:gd name="connsiteY1" fmla="*/ 211015 h 211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547446" h="211015">
                  <a:moveTo>
                    <a:pt x="0" y="0"/>
                  </a:moveTo>
                  <a:cubicBezTo>
                    <a:pt x="675751" y="5024"/>
                    <a:pt x="1351503" y="10048"/>
                    <a:pt x="1547446" y="211015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6430945" y="4350936"/>
              <a:ext cx="271306" cy="2220686"/>
            </a:xfrm>
            <a:custGeom>
              <a:avLst/>
              <a:gdLst>
                <a:gd name="connsiteX0" fmla="*/ 271306 w 271306"/>
                <a:gd name="connsiteY0" fmla="*/ 2220686 h 2220686"/>
                <a:gd name="connsiteX1" fmla="*/ 0 w 271306"/>
                <a:gd name="connsiteY1" fmla="*/ 0 h 2220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71306" h="2220686">
                  <a:moveTo>
                    <a:pt x="271306" y="2220686"/>
                  </a:moveTo>
                  <a:cubicBezTo>
                    <a:pt x="246185" y="1241809"/>
                    <a:pt x="221064" y="262932"/>
                    <a:pt x="0" y="0"/>
                  </a:cubicBezTo>
                </a:path>
              </a:pathLst>
            </a:cu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Welcome">
  <a:themeElements>
    <a:clrScheme name="Welcome">
      <a:dk1>
        <a:sysClr val="windowText" lastClr="000000"/>
      </a:dk1>
      <a:lt1>
        <a:sysClr val="window" lastClr="FFFFFF"/>
      </a:lt1>
      <a:dk2>
        <a:srgbClr val="00272B"/>
      </a:dk2>
      <a:lt2>
        <a:srgbClr val="F7F7FF"/>
      </a:lt2>
      <a:accent1>
        <a:srgbClr val="006AED"/>
      </a:accent1>
      <a:accent2>
        <a:srgbClr val="0087BF"/>
      </a:accent2>
      <a:accent3>
        <a:srgbClr val="5D974B"/>
      </a:accent3>
      <a:accent4>
        <a:srgbClr val="9DBB3F"/>
      </a:accent4>
      <a:accent5>
        <a:srgbClr val="C77CC7"/>
      </a:accent5>
      <a:accent6>
        <a:srgbClr val="996699"/>
      </a:accent6>
      <a:hlink>
        <a:srgbClr val="E78707"/>
      </a:hlink>
      <a:folHlink>
        <a:srgbClr val="C618BA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26861</TotalTime>
  <Words>1581</Words>
  <Application>Microsoft Office PowerPoint</Application>
  <PresentationFormat>On-screen Show (16:9)</PresentationFormat>
  <Paragraphs>300</Paragraphs>
  <Slides>38</Slides>
  <Notes>36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宋体</vt:lpstr>
      <vt:lpstr>Arial</vt:lpstr>
      <vt:lpstr>Book Antiqua</vt:lpstr>
      <vt:lpstr>Calibri</vt:lpstr>
      <vt:lpstr>Cambria</vt:lpstr>
      <vt:lpstr>Cambria Math</vt:lpstr>
      <vt:lpstr>Comic Sans MS</vt:lpstr>
      <vt:lpstr>Wingdings</vt:lpstr>
      <vt:lpstr>Wingdings 2</vt:lpstr>
      <vt:lpstr>Welcome</vt:lpstr>
      <vt:lpstr>Rational Equations and Functions</vt:lpstr>
      <vt:lpstr>PowerPoint Presentation</vt:lpstr>
      <vt:lpstr>8.1 Model Inverse and Joint Variation</vt:lpstr>
      <vt:lpstr>8.1 Model Inverse and Joint Variation</vt:lpstr>
      <vt:lpstr>8.1 Model Inverse and Joint Variation</vt:lpstr>
      <vt:lpstr>8.1 Model Inverse and Joint Variation</vt:lpstr>
      <vt:lpstr>8.1 Model Inverse and Joint Variation</vt:lpstr>
      <vt:lpstr>Quiz</vt:lpstr>
      <vt:lpstr>8.2 Graph Simple Rational Functions</vt:lpstr>
      <vt:lpstr>8.2 Graph Simple Rational Functions</vt:lpstr>
      <vt:lpstr>8.2 Graph Simple Rational Functions</vt:lpstr>
      <vt:lpstr>8.2 Graph Simple Rational Functions</vt:lpstr>
      <vt:lpstr>8.2 Graph Simple Rational Functions</vt:lpstr>
      <vt:lpstr>8.2 Graph Simple Rational Functions</vt:lpstr>
      <vt:lpstr>Quiz</vt:lpstr>
      <vt:lpstr>8.3 Graph General Rational Functions</vt:lpstr>
      <vt:lpstr>8.3 Graph General Rational Functions</vt:lpstr>
      <vt:lpstr>8.3 Graph General Rational Functions</vt:lpstr>
      <vt:lpstr>8.3 Graph General Rational Functions</vt:lpstr>
      <vt:lpstr>8.3 Graph General Rational Functions</vt:lpstr>
      <vt:lpstr>Quiz</vt:lpstr>
      <vt:lpstr>8.4 Multiply and Divide Rational Expressions</vt:lpstr>
      <vt:lpstr>8.4 Multiply and Divide Rational Expressions</vt:lpstr>
      <vt:lpstr>8.4 Multiply and Divide Rational Expressions</vt:lpstr>
      <vt:lpstr>8.4 Multiply and Divide Rational Expressions</vt:lpstr>
      <vt:lpstr>8.4 Multiply and Divide Rational Expressions</vt:lpstr>
      <vt:lpstr>8.4 Multiply and Divide Rational Expressions</vt:lpstr>
      <vt:lpstr>Quiz</vt:lpstr>
      <vt:lpstr>8.5 Add and Subtract Rational Expressions</vt:lpstr>
      <vt:lpstr>8.5 Add and Subtract Rational Expressions</vt:lpstr>
      <vt:lpstr>8.5 Add and Subtract Rational Expressions</vt:lpstr>
      <vt:lpstr>8.5 Add and Subtract Rational Expressions</vt:lpstr>
      <vt:lpstr>8.5 Add and Subtract Rational Expressions</vt:lpstr>
      <vt:lpstr>Quiz</vt:lpstr>
      <vt:lpstr>8.6 Solve Rational Equations</vt:lpstr>
      <vt:lpstr>8.6 Solve Rational Equations</vt:lpstr>
      <vt:lpstr>8.6 Solve Rational Equations</vt:lpstr>
      <vt:lpstr>Quiz</vt:lpstr>
    </vt:vector>
  </TitlesOfParts>
  <Company>Andrews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Rational Equations and Functions</dc:title>
  <dc:creator>Richard  Wright</dc:creator>
  <cp:lastModifiedBy>Richard Wright</cp:lastModifiedBy>
  <cp:revision>91</cp:revision>
  <dcterms:created xsi:type="dcterms:W3CDTF">2010-02-03T20:34:01Z</dcterms:created>
  <dcterms:modified xsi:type="dcterms:W3CDTF">2020-08-27T20:31:39Z</dcterms:modified>
</cp:coreProperties>
</file>